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6"/>
  </p:notesMasterIdLst>
  <p:sldIdLst>
    <p:sldId id="257" r:id="rId2"/>
    <p:sldId id="262" r:id="rId3"/>
    <p:sldId id="259" r:id="rId4"/>
    <p:sldId id="260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09D"/>
    <a:srgbClr val="DBE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208"/>
  </p:normalViewPr>
  <p:slideViewPr>
    <p:cSldViewPr snapToGrid="0" snapToObjects="1">
      <p:cViewPr varScale="1">
        <p:scale>
          <a:sx n="62" d="100"/>
          <a:sy n="62" d="100"/>
        </p:scale>
        <p:origin x="804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CD347-8C6F-0540-8227-AC14520A3A7A}" type="datetimeFigureOut">
              <a:rPr kumimoji="1" lang="zh-TW" altLang="en-US" smtClean="0"/>
              <a:t>2023/3/15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71680-5CA0-4C48-8720-B36F4882A69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5043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71680-5CA0-4C48-8720-B36F4882A698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678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71680-5CA0-4C48-8720-B36F4882A698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4128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71680-5CA0-4C48-8720-B36F4882A698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640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71680-5CA0-4C48-8720-B36F4882A698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6455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1DB3F8-2499-8242-8492-6BC28EF1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2CDAE5C-9F52-A94D-9A15-81FC54869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B8E847-9584-4D41-9A3D-9022164F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March 15, 2023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50FE0A-E6EE-3A44-85CC-10A772C4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F0478F-F6F0-144B-B5E3-0849FD40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660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3EDE4-3DDD-4F4F-AFBF-D988C293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0FD3816-C4E3-224A-A6EA-AFE018DC5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AC5822-1EE7-2A4F-B0ED-ABAC3353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March 15, 2023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6A8E99-833F-5742-8279-3127B433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2C0CC5-6BBE-8842-8A8A-28DBAA39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56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3EBDE5A-28BC-6542-935C-2E093BEA9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3B98BEB-1F90-3D4A-9E71-0F780927E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8FEF4F-9835-0B40-95CD-6B4495CF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March 15, 2023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1BDE7E-C51E-0D44-8337-27614DC0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50944D-A60B-654B-97F5-83BCE673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290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5E6B49-775F-C54F-B098-5F40FD01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A6134C-1009-6C4F-B132-EDFA142D3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25B52E-1B89-E646-B061-F9927D12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March 15, 2023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597A3B-9C43-A048-8CCC-39E88194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0C68DF-4C0C-7E48-BCD0-6B311012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417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FE16EC-9F99-8042-AA84-39718BDE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84F51E-3771-D74A-99D3-E436E55C1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235ECE-B057-034C-BF6E-D7B02041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March 15, 2023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510AF7-6DB7-7349-A57E-9B479671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A121B7-9A5A-CA42-99A1-0C62AD3B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557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C5EF7E-E2FE-B343-885E-0BFD074C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3EAC2D-326A-DF4D-90C0-CF6B86AD4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1833DB5-A5AD-0A4B-B3C4-66BD91C1D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DA28C34-4079-6745-B3A8-E1FD4CA8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March 15, 2023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395519E-AB93-A546-BEB3-40901CCE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977F5E3-4DAA-0848-A826-8A126F7E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7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43B4B-3438-4346-9776-F2A759D2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4FE6EEC-943B-2347-92CB-6066E4AC3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511DF06-35B7-E249-81B6-215B10ADF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1523E6E-EDBB-6245-B879-59692D9A2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EDB6996-06E0-764F-80F7-EADCAF1E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25F69DF-0408-8A46-ACBC-E3552D486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March 15, 2023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23C0264-0BEA-284A-B42E-0F24DEBD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62062E5-0714-5340-8974-A30703A3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596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1E71E7-5486-954F-A8CA-A6E25B72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6008837-5EDD-0943-87D6-B510D7E5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March 15, 2023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DD54DCA-AEB9-0A45-BC1E-70FF59DB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F25A64-554F-2F4D-8CE8-73F94007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51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2FF0EB3-6419-D94E-BE07-89327609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March 15, 2023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508A9D2-FEC0-4C48-99DA-BCB2BE02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9DE6BB-525A-CE4F-BB82-467808274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402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987AC-4562-D140-BA85-29C0A4DB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530902-1A5E-2843-AF4A-25B27F132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58240EE-D14D-7F46-AAC4-68C3B573E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0713A7-A169-E84F-A5D5-BC7AF739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March 15, 2023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19E20A2-0E56-F44F-B228-EC6EFB33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2D5BF0-8AA2-FA40-BC03-9AF3C191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785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51E378-8D1A-194C-B838-ABC85046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FEA08ED-ABA4-4742-A26C-7CB6E5F72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50B781F-52A1-E441-8FC8-2B45EAFB3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8C62C3-BDC1-6141-8A0A-F70FBF0C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March 15, 2023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A3E94D-FBA7-5645-82E2-96DCCBD3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140AB4-6273-DC43-9B1E-B683C485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763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9CE8E77-08D7-1942-B9A8-7D223112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D5E7F5-E7EF-0F4F-8A8C-356E343B5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6B242D-F554-1A47-B6E5-E89A0DE6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March 15, 2023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28A44-710F-714B-999E-85D054549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684D63-A8E8-1F43-A9F4-73A7ABF49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4AD55667-A3E6-5A4E-9768-B64DDCC62675}"/>
              </a:ext>
            </a:extLst>
          </p:cNvPr>
          <p:cNvGrpSpPr/>
          <p:nvPr/>
        </p:nvGrpSpPr>
        <p:grpSpPr>
          <a:xfrm>
            <a:off x="0" y="-95690"/>
            <a:ext cx="12352638" cy="7049379"/>
            <a:chOff x="0" y="-191379"/>
            <a:chExt cx="12352638" cy="704937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3CEF72A-25CE-2741-BF16-326D8B42D075}"/>
                </a:ext>
              </a:extLst>
            </p:cNvPr>
            <p:cNvSpPr/>
            <p:nvPr/>
          </p:nvSpPr>
          <p:spPr>
            <a:xfrm>
              <a:off x="0" y="-191379"/>
              <a:ext cx="12192000" cy="7049379"/>
            </a:xfrm>
            <a:prstGeom prst="rect">
              <a:avLst/>
            </a:prstGeom>
            <a:solidFill>
              <a:srgbClr val="DBE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pic>
          <p:nvPicPr>
            <p:cNvPr id="4" name="內容版面配置區 3" descr="一張含有 文字 的圖片&#10;&#10;自動產生的描述">
              <a:extLst>
                <a:ext uri="{FF2B5EF4-FFF2-40B4-BE49-F238E27FC236}">
                  <a16:creationId xmlns:a16="http://schemas.microsoft.com/office/drawing/2014/main" id="{DA4FBA07-8285-C34D-A57B-C5287C3950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193" t="37075" r="1" b="28983"/>
            <a:stretch/>
          </p:blipFill>
          <p:spPr>
            <a:xfrm>
              <a:off x="160639" y="1690688"/>
              <a:ext cx="12191999" cy="5167312"/>
            </a:xfrm>
            <a:prstGeom prst="rect">
              <a:avLst/>
            </a:prstGeom>
          </p:spPr>
        </p:pic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0E37B4B4-328C-CC4F-A07D-8ED98BB88322}"/>
              </a:ext>
            </a:extLst>
          </p:cNvPr>
          <p:cNvSpPr txBox="1">
            <a:spLocks/>
          </p:cNvSpPr>
          <p:nvPr/>
        </p:nvSpPr>
        <p:spPr>
          <a:xfrm>
            <a:off x="8098069" y="1113542"/>
            <a:ext cx="3806177" cy="647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TW" sz="4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kumimoji="1" lang="en" altLang="zh-TW" sz="4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Term Finder</a:t>
            </a:r>
            <a:r>
              <a:rPr kumimoji="1" lang="en-US" altLang="zh-TW" sz="4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】</a:t>
            </a:r>
            <a:endParaRPr kumimoji="1" lang="en" altLang="zh-TW" sz="4400" dirty="0"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0BA34F9-36A7-0542-8B28-7FD6141C0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71" y="866555"/>
            <a:ext cx="6925562" cy="2513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CDB23EB-EE56-0A4D-A5FC-40FB8CFD0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014" y="2543099"/>
            <a:ext cx="3580915" cy="4313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弧形向左鍵 10">
            <a:extLst>
              <a:ext uri="{FF2B5EF4-FFF2-40B4-BE49-F238E27FC236}">
                <a16:creationId xmlns:a16="http://schemas.microsoft.com/office/drawing/2014/main" id="{32AE93C5-F407-494C-B4B2-8EDCB59F4D46}"/>
              </a:ext>
            </a:extLst>
          </p:cNvPr>
          <p:cNvSpPr/>
          <p:nvPr/>
        </p:nvSpPr>
        <p:spPr>
          <a:xfrm>
            <a:off x="7500495" y="1684869"/>
            <a:ext cx="1310869" cy="2095012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EC4149E-D5BD-E841-A042-9EE7228D9D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7741" y="1512046"/>
            <a:ext cx="2666835" cy="642016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52B16E1-3EEB-324B-BEB6-D8C30424BC68}"/>
              </a:ext>
            </a:extLst>
          </p:cNvPr>
          <p:cNvSpPr txBox="1"/>
          <p:nvPr/>
        </p:nvSpPr>
        <p:spPr>
          <a:xfrm>
            <a:off x="1196546" y="-25606"/>
            <a:ext cx="9798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Ovid</a:t>
            </a:r>
            <a:r>
              <a:rPr kumimoji="1" lang="zh-TW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Medline New</a:t>
            </a:r>
            <a:r>
              <a:rPr kumimoji="1" lang="zh-TW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kumimoji="1" lang="zh-TW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endParaRPr kumimoji="1" lang="zh-TW" alt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76BA0082-E2D6-324D-93E8-CC1BC1CE0A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17868">
            <a:off x="10976702" y="1526973"/>
            <a:ext cx="750407" cy="83378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454E416-2E06-614E-B6E0-552BFC97C07A}"/>
              </a:ext>
            </a:extLst>
          </p:cNvPr>
          <p:cNvSpPr/>
          <p:nvPr/>
        </p:nvSpPr>
        <p:spPr>
          <a:xfrm>
            <a:off x="160639" y="3632760"/>
            <a:ext cx="407772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一畫面一按鈕順利比對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Mesh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主題詞</a:t>
            </a:r>
            <a:endParaRPr lang="en-US" altLang="zh-TW" b="0" i="0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同一畫面同時運用布林邏輯組合多個詞彙</a:t>
            </a:r>
            <a:endParaRPr lang="en-US" altLang="zh-TW" b="0" i="0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簡潔步驟完成研究方向</a:t>
            </a:r>
            <a:r>
              <a:rPr lang="en-US" altLang="zh-TW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副標題</a:t>
            </a:r>
            <a:r>
              <a:rPr lang="en-US" altLang="zh-TW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)</a:t>
            </a:r>
            <a:r>
              <a:rPr lang="zh-TW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定義</a:t>
            </a:r>
            <a:endParaRPr lang="en-US" altLang="zh-TW" dirty="0">
              <a:solidFill>
                <a:srgbClr val="0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同步提供參考</a:t>
            </a:r>
            <a:r>
              <a:rPr lang="en-US" altLang="zh-TW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(1)</a:t>
            </a:r>
            <a:r>
              <a:rPr lang="zh-TW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TW" u="sng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Permuted</a:t>
            </a:r>
            <a:r>
              <a:rPr lang="zh-TW" altLang="en-US" u="sng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TW" u="sng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Index</a:t>
            </a:r>
            <a:r>
              <a:rPr lang="zh-TW" altLang="en-US" u="sng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替代索引</a:t>
            </a:r>
            <a:r>
              <a:rPr lang="zh-TW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;</a:t>
            </a:r>
            <a:r>
              <a:rPr lang="zh-TW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(2)</a:t>
            </a:r>
            <a:r>
              <a:rPr lang="zh-TW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TW" u="sng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UMLS</a:t>
            </a:r>
            <a:r>
              <a:rPr lang="zh-TW" altLang="en-US" u="sng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辭典</a:t>
            </a:r>
            <a:r>
              <a:rPr lang="zh-TW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，讓詞彙選擇更多元</a:t>
            </a:r>
            <a:endParaRPr lang="en-US" altLang="zh-TW" dirty="0">
              <a:solidFill>
                <a:srgbClr val="0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5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4AD55667-A3E6-5A4E-9768-B64DDCC62675}"/>
              </a:ext>
            </a:extLst>
          </p:cNvPr>
          <p:cNvGrpSpPr/>
          <p:nvPr/>
        </p:nvGrpSpPr>
        <p:grpSpPr>
          <a:xfrm>
            <a:off x="0" y="-95690"/>
            <a:ext cx="12352638" cy="7049379"/>
            <a:chOff x="0" y="-191379"/>
            <a:chExt cx="12352638" cy="704937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3CEF72A-25CE-2741-BF16-326D8B42D075}"/>
                </a:ext>
              </a:extLst>
            </p:cNvPr>
            <p:cNvSpPr/>
            <p:nvPr/>
          </p:nvSpPr>
          <p:spPr>
            <a:xfrm>
              <a:off x="0" y="-191379"/>
              <a:ext cx="12192000" cy="7049379"/>
            </a:xfrm>
            <a:prstGeom prst="rect">
              <a:avLst/>
            </a:prstGeom>
            <a:solidFill>
              <a:srgbClr val="DBE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內容版面配置區 3" descr="一張含有 文字 的圖片&#10;&#10;自動產生的描述">
              <a:extLst>
                <a:ext uri="{FF2B5EF4-FFF2-40B4-BE49-F238E27FC236}">
                  <a16:creationId xmlns:a16="http://schemas.microsoft.com/office/drawing/2014/main" id="{DA4FBA07-8285-C34D-A57B-C5287C3950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193" t="37075" r="1" b="28983"/>
            <a:stretch/>
          </p:blipFill>
          <p:spPr>
            <a:xfrm>
              <a:off x="160639" y="1690688"/>
              <a:ext cx="12191999" cy="5167312"/>
            </a:xfrm>
            <a:prstGeom prst="rect">
              <a:avLst/>
            </a:prstGeom>
          </p:spPr>
        </p:pic>
      </p:grp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0AC3084-448D-4B02-8D0C-CF40EB496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布林邏輯：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交集、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聯集、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差集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相同概念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COPD 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Asthma)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不同概念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COPD  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Asthma)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排除概念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COPD 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Asthma)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謹慎使用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切截：*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$</a:t>
            </a: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右切截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econom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econom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y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econom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ical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中切截　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wom</a:t>
            </a:r>
            <a:r>
              <a:rPr lang="en-US" altLang="zh-TW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won</a:t>
            </a:r>
            <a:r>
              <a:rPr lang="en-US" altLang="zh-TW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a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wom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n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左切截　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computer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micro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computer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F5EF6A79-AAD4-4116-97EB-26660A523C31}"/>
              </a:ext>
            </a:extLst>
          </p:cNvPr>
          <p:cNvGrpSpPr/>
          <p:nvPr/>
        </p:nvGrpSpPr>
        <p:grpSpPr>
          <a:xfrm>
            <a:off x="6953302" y="3745612"/>
            <a:ext cx="1199903" cy="792088"/>
            <a:chOff x="7257331" y="3918770"/>
            <a:chExt cx="1199903" cy="792088"/>
          </a:xfrm>
        </p:grpSpPr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73346000-1A44-4897-ABBA-9C86CC4A02B3}"/>
                </a:ext>
              </a:extLst>
            </p:cNvPr>
            <p:cNvSpPr/>
            <p:nvPr/>
          </p:nvSpPr>
          <p:spPr>
            <a:xfrm>
              <a:off x="7257331" y="3918770"/>
              <a:ext cx="792088" cy="7920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5D272D83-5157-4522-BD8F-1E027FB63C57}"/>
                </a:ext>
              </a:extLst>
            </p:cNvPr>
            <p:cNvSpPr/>
            <p:nvPr/>
          </p:nvSpPr>
          <p:spPr>
            <a:xfrm>
              <a:off x="7665146" y="3918770"/>
              <a:ext cx="792088" cy="792088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2FEB0CC4-D2E3-4A3A-A77D-FEC819EFD071}"/>
                </a:ext>
              </a:extLst>
            </p:cNvPr>
            <p:cNvSpPr/>
            <p:nvPr/>
          </p:nvSpPr>
          <p:spPr>
            <a:xfrm>
              <a:off x="7665146" y="3983635"/>
              <a:ext cx="378387" cy="6623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5267E7E7-07FC-4FCE-8CFB-9E47C1984622}"/>
              </a:ext>
            </a:extLst>
          </p:cNvPr>
          <p:cNvGrpSpPr/>
          <p:nvPr/>
        </p:nvGrpSpPr>
        <p:grpSpPr>
          <a:xfrm>
            <a:off x="3700362" y="3745612"/>
            <a:ext cx="1199903" cy="792088"/>
            <a:chOff x="3635896" y="3918770"/>
            <a:chExt cx="1199903" cy="792088"/>
          </a:xfrm>
        </p:grpSpPr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7EDFDDE7-86AF-40FF-93DF-B0CBC41CC573}"/>
                </a:ext>
              </a:extLst>
            </p:cNvPr>
            <p:cNvSpPr/>
            <p:nvPr/>
          </p:nvSpPr>
          <p:spPr>
            <a:xfrm>
              <a:off x="3635896" y="3918770"/>
              <a:ext cx="792088" cy="79208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8772B4F7-274C-45E4-BD6C-CF33E6ED13C0}"/>
                </a:ext>
              </a:extLst>
            </p:cNvPr>
            <p:cNvSpPr/>
            <p:nvPr/>
          </p:nvSpPr>
          <p:spPr>
            <a:xfrm>
              <a:off x="4043711" y="3918770"/>
              <a:ext cx="792088" cy="792088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91E4AE3B-8F99-4CD8-93C2-FB2741026013}"/>
                </a:ext>
              </a:extLst>
            </p:cNvPr>
            <p:cNvSpPr/>
            <p:nvPr/>
          </p:nvSpPr>
          <p:spPr>
            <a:xfrm>
              <a:off x="4049596" y="3983635"/>
              <a:ext cx="378387" cy="66235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9C72575-372B-4DB8-866F-B7D14BBD3158}"/>
                </a:ext>
              </a:extLst>
            </p:cNvPr>
            <p:cNvSpPr txBox="1"/>
            <p:nvPr/>
          </p:nvSpPr>
          <p:spPr>
            <a:xfrm>
              <a:off x="3777593" y="4083980"/>
              <a:ext cx="979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AND</a:t>
              </a:r>
              <a:endPara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1BA60B1-3163-42A4-89BC-2629EE474B04}"/>
              </a:ext>
            </a:extLst>
          </p:cNvPr>
          <p:cNvSpPr txBox="1"/>
          <p:nvPr/>
        </p:nvSpPr>
        <p:spPr>
          <a:xfrm>
            <a:off x="7349346" y="3902887"/>
            <a:ext cx="85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F7BB3862-C9B2-4E35-87B7-E482F6217CFA}"/>
              </a:ext>
            </a:extLst>
          </p:cNvPr>
          <p:cNvGrpSpPr/>
          <p:nvPr/>
        </p:nvGrpSpPr>
        <p:grpSpPr>
          <a:xfrm>
            <a:off x="5285020" y="3745612"/>
            <a:ext cx="1231495" cy="792088"/>
            <a:chOff x="5411718" y="3918770"/>
            <a:chExt cx="1231495" cy="792088"/>
          </a:xfrm>
        </p:grpSpPr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5CDF50B5-721B-4CB2-8AD6-8DD879871B66}"/>
                </a:ext>
              </a:extLst>
            </p:cNvPr>
            <p:cNvSpPr/>
            <p:nvPr/>
          </p:nvSpPr>
          <p:spPr>
            <a:xfrm>
              <a:off x="5411851" y="3918770"/>
              <a:ext cx="792088" cy="7920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E89EDCE0-7C50-4AEF-9C40-87F11D928ECF}"/>
                </a:ext>
              </a:extLst>
            </p:cNvPr>
            <p:cNvSpPr/>
            <p:nvPr/>
          </p:nvSpPr>
          <p:spPr>
            <a:xfrm>
              <a:off x="5819666" y="3918770"/>
              <a:ext cx="792088" cy="7920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254DA1E2-9887-403D-BCC7-C1860C9CFCED}"/>
                </a:ext>
              </a:extLst>
            </p:cNvPr>
            <p:cNvSpPr/>
            <p:nvPr/>
          </p:nvSpPr>
          <p:spPr>
            <a:xfrm>
              <a:off x="5819666" y="3983658"/>
              <a:ext cx="378387" cy="66235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41662A7F-5DBC-47C9-AD80-95C4F13E4188}"/>
                </a:ext>
              </a:extLst>
            </p:cNvPr>
            <p:cNvSpPr txBox="1"/>
            <p:nvPr/>
          </p:nvSpPr>
          <p:spPr>
            <a:xfrm>
              <a:off x="5411718" y="4083980"/>
              <a:ext cx="655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endPara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90B3C077-DC62-471B-B5B2-D706EF909190}"/>
                </a:ext>
              </a:extLst>
            </p:cNvPr>
            <p:cNvSpPr txBox="1"/>
            <p:nvPr/>
          </p:nvSpPr>
          <p:spPr>
            <a:xfrm>
              <a:off x="5950425" y="4083980"/>
              <a:ext cx="692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endPara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3" name="標題 32">
            <a:extLst>
              <a:ext uri="{FF2B5EF4-FFF2-40B4-BE49-F238E27FC236}">
                <a16:creationId xmlns:a16="http://schemas.microsoft.com/office/drawing/2014/main" id="{0579CAF8-6F18-47BB-BB61-F1734B7D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8" y="233631"/>
            <a:ext cx="10515600" cy="1325563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檢索基本功：布林、切截</a:t>
            </a:r>
          </a:p>
        </p:txBody>
      </p:sp>
    </p:spTree>
    <p:extLst>
      <p:ext uri="{BB962C8B-B14F-4D97-AF65-F5344CB8AC3E}">
        <p14:creationId xmlns:p14="http://schemas.microsoft.com/office/powerpoint/2010/main" val="221847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4AD55667-A3E6-5A4E-9768-B64DDCC62675}"/>
              </a:ext>
            </a:extLst>
          </p:cNvPr>
          <p:cNvGrpSpPr/>
          <p:nvPr/>
        </p:nvGrpSpPr>
        <p:grpSpPr>
          <a:xfrm>
            <a:off x="0" y="-95690"/>
            <a:ext cx="12352638" cy="7049379"/>
            <a:chOff x="0" y="-191379"/>
            <a:chExt cx="12352638" cy="704937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3CEF72A-25CE-2741-BF16-326D8B42D075}"/>
                </a:ext>
              </a:extLst>
            </p:cNvPr>
            <p:cNvSpPr/>
            <p:nvPr/>
          </p:nvSpPr>
          <p:spPr>
            <a:xfrm>
              <a:off x="0" y="-191379"/>
              <a:ext cx="12192000" cy="7049379"/>
            </a:xfrm>
            <a:prstGeom prst="rect">
              <a:avLst/>
            </a:prstGeom>
            <a:solidFill>
              <a:srgbClr val="DBE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pic>
          <p:nvPicPr>
            <p:cNvPr id="4" name="內容版面配置區 3" descr="一張含有 文字 的圖片&#10;&#10;自動產生的描述">
              <a:extLst>
                <a:ext uri="{FF2B5EF4-FFF2-40B4-BE49-F238E27FC236}">
                  <a16:creationId xmlns:a16="http://schemas.microsoft.com/office/drawing/2014/main" id="{DA4FBA07-8285-C34D-A57B-C5287C3950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193" t="37075" r="1" b="28983"/>
            <a:stretch/>
          </p:blipFill>
          <p:spPr>
            <a:xfrm>
              <a:off x="160639" y="1690688"/>
              <a:ext cx="12191999" cy="5167312"/>
            </a:xfrm>
            <a:prstGeom prst="rect">
              <a:avLst/>
            </a:prstGeom>
          </p:spPr>
        </p:pic>
      </p:grpSp>
      <p:sp>
        <p:nvSpPr>
          <p:cNvPr id="13" name="標題 32">
            <a:extLst>
              <a:ext uri="{FF2B5EF4-FFF2-40B4-BE49-F238E27FC236}">
                <a16:creationId xmlns:a16="http://schemas.microsoft.com/office/drawing/2014/main" id="{0E3ABC32-8CC9-4D72-9CA4-E81342BC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8" y="233631"/>
            <a:ext cx="10515600" cy="1325563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常用的篩選條件：臨床問題、文獻類型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4830F42-DA77-4FFC-8F76-85881225EA52}"/>
              </a:ext>
            </a:extLst>
          </p:cNvPr>
          <p:cNvSpPr txBox="1"/>
          <p:nvPr/>
        </p:nvSpPr>
        <p:spPr>
          <a:xfrm>
            <a:off x="194370" y="1402865"/>
            <a:ext cx="10160593" cy="4598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7200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不同的臨床問題有不同的研究設計與證據等級，透過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Ovid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獨家提供完整的臨床問題及搭配特定文獻類型的篩選，可以幫助讀者事半功倍，優先取得最相關的醫學文獻。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7200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Ovid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收錄九個主題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Clinical Query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，分別為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(1)Reviews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(2)Therapy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(3)Diagnosis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(4)Prognosis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(5)Causation-Etiology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(6)Economics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(7)Clinical Prediction Guides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(8)</a:t>
            </a:r>
            <a:r>
              <a:rPr kumimoji="0" lang="en-US" altLang="zh-TW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Qualitative</a:t>
            </a:r>
            <a:r>
              <a:rPr kumimoji="0" lang="zh-TW" alt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en-US" altLang="zh-TW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(9)Cost</a:t>
            </a:r>
            <a:r>
              <a:rPr kumimoji="0" lang="zh-TW" alt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7200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kumimoji="0" lang="en-US" altLang="zh-TW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7200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實證醫學常用的文獻類型有三種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defTabSz="7200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Systematic Reviews </a:t>
            </a:r>
          </a:p>
          <a:p>
            <a:pPr marL="742950" lvl="1" indent="-285750" defTabSz="7200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Meta Analysis</a:t>
            </a:r>
          </a:p>
          <a:p>
            <a:pPr marL="742950" lvl="1" indent="-285750" defTabSz="7200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Randomized Controlled Trial</a:t>
            </a:r>
            <a:endParaRPr kumimoji="0" lang="zh-TW" alt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21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4AD55667-A3E6-5A4E-9768-B64DDCC62675}"/>
              </a:ext>
            </a:extLst>
          </p:cNvPr>
          <p:cNvGrpSpPr/>
          <p:nvPr/>
        </p:nvGrpSpPr>
        <p:grpSpPr>
          <a:xfrm>
            <a:off x="0" y="-95690"/>
            <a:ext cx="12352638" cy="7049379"/>
            <a:chOff x="0" y="-191379"/>
            <a:chExt cx="12352638" cy="704937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3CEF72A-25CE-2741-BF16-326D8B42D075}"/>
                </a:ext>
              </a:extLst>
            </p:cNvPr>
            <p:cNvSpPr/>
            <p:nvPr/>
          </p:nvSpPr>
          <p:spPr>
            <a:xfrm>
              <a:off x="0" y="-191379"/>
              <a:ext cx="12192000" cy="7049379"/>
            </a:xfrm>
            <a:prstGeom prst="rect">
              <a:avLst/>
            </a:prstGeom>
            <a:solidFill>
              <a:srgbClr val="DBE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pic>
          <p:nvPicPr>
            <p:cNvPr id="4" name="內容版面配置區 3" descr="一張含有 文字 的圖片&#10;&#10;自動產生的描述">
              <a:extLst>
                <a:ext uri="{FF2B5EF4-FFF2-40B4-BE49-F238E27FC236}">
                  <a16:creationId xmlns:a16="http://schemas.microsoft.com/office/drawing/2014/main" id="{DA4FBA07-8285-C34D-A57B-C5287C3950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193" t="37075" r="1" b="28983"/>
            <a:stretch/>
          </p:blipFill>
          <p:spPr>
            <a:xfrm>
              <a:off x="160639" y="1690688"/>
              <a:ext cx="12191999" cy="5167312"/>
            </a:xfrm>
            <a:prstGeom prst="rect">
              <a:avLst/>
            </a:prstGeom>
          </p:spPr>
        </p:pic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52B16E1-3EEB-324B-BEB6-D8C30424BC68}"/>
              </a:ext>
            </a:extLst>
          </p:cNvPr>
          <p:cNvSpPr txBox="1"/>
          <p:nvPr/>
        </p:nvSpPr>
        <p:spPr>
          <a:xfrm>
            <a:off x="-1" y="-25606"/>
            <a:ext cx="11763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限制在</a:t>
            </a:r>
            <a:r>
              <a:rPr kumimoji="1" lang="en-US" altLang="zh-TW" sz="4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ochrane </a:t>
            </a:r>
            <a:r>
              <a:rPr kumimoji="1" lang="en-US" altLang="zh-TW" sz="4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atabase of </a:t>
            </a:r>
            <a:r>
              <a:rPr kumimoji="1" lang="en-US" altLang="zh-TW" sz="4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ystematic </a:t>
            </a:r>
            <a:r>
              <a:rPr kumimoji="1" lang="en-US" altLang="zh-TW" sz="4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eviews</a:t>
            </a: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的相關文獻 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BDB4A30-9C7A-4EA0-8828-B7D652DFB8EA}"/>
              </a:ext>
            </a:extLst>
          </p:cNvPr>
          <p:cNvSpPr txBox="1"/>
          <p:nvPr/>
        </p:nvSpPr>
        <p:spPr>
          <a:xfrm>
            <a:off x="347662" y="1631570"/>
            <a:ext cx="104822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在實證醫學文獻檢索過程中，除了使用</a:t>
            </a:r>
            <a:r>
              <a:rPr lang="en-US" altLang="zh-TW" sz="2000" b="1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Ovid Medline</a:t>
            </a:r>
            <a:r>
              <a:rPr lang="zh-TW" altLang="en-US" sz="2000" b="1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之外，還會需要使用</a:t>
            </a:r>
            <a:r>
              <a:rPr lang="en-US" altLang="zh-TW" sz="2000" b="1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Cochrane Library</a:t>
            </a:r>
            <a:r>
              <a:rPr lang="zh-TW" altLang="en-US" sz="2000" b="1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實證醫學資料庫，若您的研究要查找證據等級較高的</a:t>
            </a:r>
            <a:r>
              <a:rPr lang="en-US" altLang="zh-TW" sz="2000" b="1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Systematic Reviews</a:t>
            </a:r>
            <a:r>
              <a:rPr lang="zh-TW" altLang="en-US" sz="2000" b="1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文獻，透過</a:t>
            </a:r>
            <a:r>
              <a:rPr lang="en-US" altLang="zh-TW" sz="2000" b="1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Ovid Medline</a:t>
            </a:r>
            <a:r>
              <a:rPr lang="zh-TW" altLang="en-US" sz="2000" b="1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的限制檢索，選擇限定於</a:t>
            </a:r>
            <a:r>
              <a:rPr lang="en-US" altLang="zh-TW" sz="2000" b="1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Cochrane Database of Systematic Reviews</a:t>
            </a:r>
            <a:r>
              <a:rPr lang="zh-TW" altLang="en-US" sz="2000" b="1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此期刊之中的文獻結果，就可以不用進入</a:t>
            </a:r>
            <a:r>
              <a:rPr lang="en-US" altLang="zh-TW" sz="2000" b="1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Cochrane Library</a:t>
            </a:r>
            <a:r>
              <a:rPr lang="zh-TW" altLang="en-US" sz="2000" b="1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查看此文獻類型的檢索結果。</a:t>
            </a:r>
            <a:endParaRPr lang="zh-TW" altLang="en-US" sz="2000" dirty="0">
              <a:effectLst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63EAA4F-2370-4927-9461-A2D66C42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5" y="3074966"/>
            <a:ext cx="7286625" cy="1656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6884DA0-C87D-439D-B25E-90BC0612A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755" y="5313014"/>
            <a:ext cx="5669157" cy="1300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F7BE4D28-7220-4322-8336-A5572DF9AA96}"/>
              </a:ext>
            </a:extLst>
          </p:cNvPr>
          <p:cNvSpPr/>
          <p:nvPr/>
        </p:nvSpPr>
        <p:spPr>
          <a:xfrm>
            <a:off x="6753225" y="4152900"/>
            <a:ext cx="72390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E49E3E-ACD8-41C2-B5E6-890B0D5A44C1}"/>
              </a:ext>
            </a:extLst>
          </p:cNvPr>
          <p:cNvSpPr/>
          <p:nvPr/>
        </p:nvSpPr>
        <p:spPr>
          <a:xfrm>
            <a:off x="878174" y="5217483"/>
            <a:ext cx="2061413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弧形向左鍵 10">
            <a:extLst>
              <a:ext uri="{FF2B5EF4-FFF2-40B4-BE49-F238E27FC236}">
                <a16:creationId xmlns:a16="http://schemas.microsoft.com/office/drawing/2014/main" id="{04C0318A-F24B-4CBD-A8C5-F0FC760DCF1B}"/>
              </a:ext>
            </a:extLst>
          </p:cNvPr>
          <p:cNvSpPr/>
          <p:nvPr/>
        </p:nvSpPr>
        <p:spPr>
          <a:xfrm rot="418993">
            <a:off x="6850986" y="4858907"/>
            <a:ext cx="1327038" cy="1465314"/>
          </a:xfrm>
          <a:prstGeom prst="curvedLeftArrow">
            <a:avLst>
              <a:gd name="adj1" fmla="val 25000"/>
              <a:gd name="adj2" fmla="val 50000"/>
              <a:gd name="adj3" fmla="val 4975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4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347</Words>
  <Application>Microsoft Office PowerPoint</Application>
  <PresentationFormat>寬螢幕</PresentationFormat>
  <Paragraphs>37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PingFang SC</vt:lpstr>
      <vt:lpstr>Microsoft JhengHei</vt:lpstr>
      <vt:lpstr>Microsoft JhengHei</vt:lpstr>
      <vt:lpstr>Arial</vt:lpstr>
      <vt:lpstr>Calibri</vt:lpstr>
      <vt:lpstr>Calibri Light</vt:lpstr>
      <vt:lpstr>Times New Roman</vt:lpstr>
      <vt:lpstr>Trebuchet MS</vt:lpstr>
      <vt:lpstr>Wingdings</vt:lpstr>
      <vt:lpstr>Office 佈景主題</vt:lpstr>
      <vt:lpstr>PowerPoint 簡報</vt:lpstr>
      <vt:lpstr>檢索基本功：布林、切截</vt:lpstr>
      <vt:lpstr>常用的篩選條件：臨床問題、文獻類型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Ovid Medline_使用貼心提醒 (檢索密技大公開)</dc:title>
  <dc:creator>品蓉 陳</dc:creator>
  <cp:lastModifiedBy>永祥 陳</cp:lastModifiedBy>
  <cp:revision>27</cp:revision>
  <cp:lastPrinted>2021-01-18T10:26:02Z</cp:lastPrinted>
  <dcterms:created xsi:type="dcterms:W3CDTF">2020-07-27T08:34:43Z</dcterms:created>
  <dcterms:modified xsi:type="dcterms:W3CDTF">2023-03-15T02:50:22Z</dcterms:modified>
</cp:coreProperties>
</file>